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6" r:id="rId4"/>
    <p:sldMasterId id="2147483648" r:id="rId5"/>
  </p:sldMasterIdLst>
  <p:notesMasterIdLst>
    <p:notesMasterId r:id="rId19"/>
  </p:notesMasterIdLst>
  <p:sldIdLst>
    <p:sldId id="289" r:id="rId6"/>
    <p:sldId id="292" r:id="rId7"/>
    <p:sldId id="293" r:id="rId8"/>
    <p:sldId id="294" r:id="rId9"/>
    <p:sldId id="295" r:id="rId10"/>
    <p:sldId id="303" r:id="rId11"/>
    <p:sldId id="304" r:id="rId12"/>
    <p:sldId id="305" r:id="rId13"/>
    <p:sldId id="297" r:id="rId14"/>
    <p:sldId id="298" r:id="rId15"/>
    <p:sldId id="299" r:id="rId16"/>
    <p:sldId id="302" r:id="rId17"/>
    <p:sldId id="296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77735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264" y="102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tiff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Moral imperative: Aren’t participant’s / funders / institutions expectations that their data has as much impact as possible while preserving confidentiality / anonymity? Use of public money (university overheads, student fees).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5188B3-50F6-4154-82B6-D07E4025AA1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3507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Interoperability: the ability of data or tools from non-cooperating resources to integrate or work together with minimal effort.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5188B3-50F6-4154-82B6-D07E4025AA1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0360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55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EE62C-521A-DF7B-16B5-E65236FF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D64B4-BA66-B953-022C-82DDCF0677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47192D-63A9-8BA8-2689-DEAB13969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83727E-CC0C-9818-9E6F-68A5A97E8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6DEF6-5FF4-4503-91A2-21D0FB0FF3C0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8AAAE-02D1-F30C-D9C6-8B47725AE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595200-0A2E-F3B6-86B1-74F890423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542F1-8360-4E68-AB1B-548D4742F0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18073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25466-6259-F9FF-7A8C-BBCBA60AB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FC318-DFF6-CB2B-2AE7-BC5D33142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F47F8-41F7-C248-060E-D1BEE7745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6DEF6-5FF4-4503-91A2-21D0FB0FF3C0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4A813-6D5B-27A4-0651-D5F6815C7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5934-B353-2E27-DFFB-5E913A4D2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542F1-8360-4E68-AB1B-548D4742F0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069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737086-39FC-2F71-508D-92F73F913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73D5E-F43C-265F-8948-F2C803EA7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8FC2B-1EE0-FDF6-0A70-ADE9A0DAA1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6DEF6-5FF4-4503-91A2-21D0FB0FF3C0}" type="datetimeFigureOut">
              <a:rPr lang="en-GB" smtClean="0"/>
              <a:t>09/05/2025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1F9A7-4B7D-9D3C-7488-524A833EF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4B0E6-B7E7-0083-884D-84EAA0BB0C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F542F1-8360-4E68-AB1B-548D4742F0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920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939179"/>
            <a:ext cx="7679338" cy="1326105"/>
          </a:xfrm>
        </p:spPr>
        <p:txBody>
          <a:bodyPr/>
          <a:lstStyle/>
          <a:p>
            <a:r>
              <a:rPr lang="en-US" dirty="0"/>
              <a:t>Day 3: Sharing plans, data and code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61927"/>
            <a:ext cx="4749325" cy="1434537"/>
          </a:xfrm>
        </p:spPr>
        <p:txBody>
          <a:bodyPr/>
          <a:lstStyle/>
          <a:p>
            <a:r>
              <a:rPr lang="en-US" dirty="0"/>
              <a:t>Anna Nowakowska, Mahmoud Elsherif, 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FD9E8-A0AD-FE57-003C-0210A69AE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6131-F040-0B81-D90F-89365F0E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Practicalities in sharing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64C50-F3C6-F5B2-0757-06B8A9AC6C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Anonymous links to data / code during reviewing</a:t>
            </a:r>
          </a:p>
          <a:p>
            <a:pPr marL="0" indent="0">
              <a:buNone/>
            </a:pPr>
            <a:r>
              <a:rPr lang="en-GB" dirty="0"/>
              <a:t>Hosting data: Pick the platform that will add the most value</a:t>
            </a:r>
          </a:p>
          <a:p>
            <a:pPr marL="0" indent="0">
              <a:buNone/>
            </a:pPr>
            <a:r>
              <a:rPr lang="en-GB" dirty="0"/>
              <a:t>OSF</a:t>
            </a:r>
          </a:p>
          <a:p>
            <a:pPr marL="0" indent="0">
              <a:buNone/>
            </a:pPr>
            <a:r>
              <a:rPr lang="en-GB" dirty="0" err="1"/>
              <a:t>Zanado</a:t>
            </a:r>
            <a:r>
              <a:rPr lang="en-GB" dirty="0"/>
              <a:t>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Share as much as you can given ethical implications. </a:t>
            </a:r>
          </a:p>
          <a:p>
            <a:pPr marL="0" indent="0">
              <a:buNone/>
            </a:pPr>
            <a:r>
              <a:rPr lang="en-GB"/>
              <a:t>Facilitates </a:t>
            </a:r>
            <a:r>
              <a:rPr lang="en-GB" dirty="0"/>
              <a:t>the work of others</a:t>
            </a:r>
            <a:r>
              <a:rPr lang="en-GB"/>
              <a:t>. </a:t>
            </a:r>
          </a:p>
          <a:p>
            <a:pPr marL="0" indent="0">
              <a:buNone/>
            </a:pPr>
            <a:r>
              <a:rPr lang="en-GB"/>
              <a:t>Metanalyses</a:t>
            </a:r>
            <a:r>
              <a:rPr lang="en-GB" dirty="0"/>
              <a:t>. </a:t>
            </a:r>
          </a:p>
          <a:p>
            <a:pPr marL="0" indent="0">
              <a:buNone/>
            </a:pPr>
            <a:r>
              <a:rPr lang="en-GB" dirty="0"/>
              <a:t>Enhances the value of your work.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2028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00187-5FD8-4C61-5D3D-0BECE6D82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1287-A00E-383F-5D9B-A4C34378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Peer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970DE-EF4B-A9C7-C82C-8DD0D2CFF7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should you expect?</a:t>
            </a:r>
          </a:p>
        </p:txBody>
      </p:sp>
    </p:spTree>
    <p:extLst>
      <p:ext uri="{BB962C8B-B14F-4D97-AF65-F5344CB8AC3E}">
        <p14:creationId xmlns:p14="http://schemas.microsoft.com/office/powerpoint/2010/main" val="312769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AB87-6D07-FD27-7066-8D39AB3F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Manuscript versions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0773F-ABCF-59EF-97F9-7912F2A9B4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Update the author manuscript (you have the copyright) alongside the published version (you might have not!)</a:t>
            </a:r>
          </a:p>
        </p:txBody>
      </p:sp>
    </p:spTree>
    <p:extLst>
      <p:ext uri="{BB962C8B-B14F-4D97-AF65-F5344CB8AC3E}">
        <p14:creationId xmlns:p14="http://schemas.microsoft.com/office/powerpoint/2010/main" val="1138320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6999C-EDCA-5CF5-A7E7-2F2C987B8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feedback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67716-00FF-A0ED-3570-C681764018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949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3: Publishing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Pre-printing, reporting guidelines, picking journals, peer review </a:t>
            </a:r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FA6D-1925-E0E9-8C1E-58093C382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Pre-printing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56F4E-1E04-302A-E580-84639037F0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File-drawer problem</a:t>
            </a:r>
          </a:p>
          <a:p>
            <a:pPr marL="0" indent="0">
              <a:buNone/>
            </a:pPr>
            <a:r>
              <a:rPr lang="en-GB" dirty="0"/>
              <a:t>Gatekeeping</a:t>
            </a:r>
          </a:p>
          <a:p>
            <a:pPr marL="0" indent="0">
              <a:buNone/>
            </a:pPr>
            <a:r>
              <a:rPr lang="en-GB" dirty="0"/>
              <a:t>Publication delays</a:t>
            </a:r>
          </a:p>
        </p:txBody>
      </p:sp>
    </p:spTree>
    <p:extLst>
      <p:ext uri="{BB962C8B-B14F-4D97-AF65-F5344CB8AC3E}">
        <p14:creationId xmlns:p14="http://schemas.microsoft.com/office/powerpoint/2010/main" val="4156942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4C8A0-7856-BA6E-E5CF-041E7C8FD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8DE2-DA0E-F661-BE4F-1604FD2E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Reporting guidelines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D4CA2-9511-935D-5D29-1D246337003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6748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5421D-B377-6D83-2C53-D577EB0A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153-A987-9382-06E4-780FE9628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Pick a journal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A9AF7-5A41-814B-ECC7-3972EEDFB0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ROMEO</a:t>
            </a:r>
          </a:p>
        </p:txBody>
      </p:sp>
    </p:spTree>
    <p:extLst>
      <p:ext uri="{BB962C8B-B14F-4D97-AF65-F5344CB8AC3E}">
        <p14:creationId xmlns:p14="http://schemas.microsoft.com/office/powerpoint/2010/main" val="3540663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B553C-B165-C968-951A-4A1BBA025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Data and materials 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08A2F-124D-EC2F-4337-25B6270D8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2590460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Allow to reproduce results independently</a:t>
            </a:r>
          </a:p>
          <a:p>
            <a:r>
              <a:rPr lang="en-GB" dirty="0"/>
              <a:t>Detection of questionable practices / makes studies auditable</a:t>
            </a:r>
          </a:p>
          <a:p>
            <a:r>
              <a:rPr lang="en-GB" dirty="0"/>
              <a:t>Prevents permanent data loss</a:t>
            </a:r>
          </a:p>
          <a:p>
            <a:r>
              <a:rPr lang="en-GB" dirty="0"/>
              <a:t>Fosters a higher standard of data management: The kind that would survive changes in institutions / experimenter’s demise / obsolete computers</a:t>
            </a:r>
          </a:p>
          <a:p>
            <a:r>
              <a:rPr lang="en-GB" dirty="0"/>
              <a:t>Can be a funder / publisher requirement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7C64CB-F15E-AFD2-70F0-2FE7907D0872}"/>
              </a:ext>
            </a:extLst>
          </p:cNvPr>
          <p:cNvSpPr txBox="1"/>
          <p:nvPr/>
        </p:nvSpPr>
        <p:spPr>
          <a:xfrm flipH="1">
            <a:off x="628650" y="4560000"/>
            <a:ext cx="6768193" cy="40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13" dirty="0"/>
              <a:t>See: The Sin of Data Hoarding, Chapter 4 of </a:t>
            </a:r>
            <a:r>
              <a:rPr lang="en-GB" sz="1013" i="1" dirty="0"/>
              <a:t>Seven Sins of Psychology</a:t>
            </a:r>
            <a:r>
              <a:rPr lang="en-GB" sz="1013" dirty="0"/>
              <a:t> by Chambers and </a:t>
            </a:r>
            <a:r>
              <a:rPr lang="en-GB" sz="1013" i="1" dirty="0"/>
              <a:t>Psychology’s renaissance </a:t>
            </a:r>
            <a:r>
              <a:rPr lang="en-GB" sz="1013" dirty="0"/>
              <a:t>by Nelson, Simmons and </a:t>
            </a:r>
            <a:r>
              <a:rPr lang="en-GB" sz="1013" dirty="0" err="1"/>
              <a:t>Simonsohn</a:t>
            </a:r>
            <a:r>
              <a:rPr lang="en-GB" sz="1013" dirty="0"/>
              <a:t> in Annual Review of Psychology</a:t>
            </a:r>
          </a:p>
        </p:txBody>
      </p:sp>
    </p:spTree>
    <p:extLst>
      <p:ext uri="{BB962C8B-B14F-4D97-AF65-F5344CB8AC3E}">
        <p14:creationId xmlns:p14="http://schemas.microsoft.com/office/powerpoint/2010/main" val="342830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720F15-4B24-B14C-71E4-6806A8762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3844"/>
            <a:ext cx="3318782" cy="994172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Why share data / Materials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4102784-A2FB-0FF4-28DF-056D291E8B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160058" cy="3263504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“Data available upon reasonable request”:</a:t>
            </a:r>
          </a:p>
          <a:p>
            <a:pPr marL="0" indent="0">
              <a:buNone/>
            </a:pPr>
            <a:r>
              <a:rPr lang="en-GB" dirty="0" err="1"/>
              <a:t>Jelte</a:t>
            </a:r>
            <a:r>
              <a:rPr lang="en-GB" dirty="0"/>
              <a:t> </a:t>
            </a:r>
            <a:r>
              <a:rPr lang="en-GB" dirty="0" err="1"/>
              <a:t>Wicherts</a:t>
            </a:r>
            <a:r>
              <a:rPr lang="en-GB" dirty="0"/>
              <a:t> study in 2006 found 73% failed to comply after 6 months</a:t>
            </a:r>
          </a:p>
          <a:p>
            <a:r>
              <a:rPr lang="en-GB" dirty="0"/>
              <a:t>Evidence that studies with shared data are more trustworthy (less statistical errors)</a:t>
            </a:r>
          </a:p>
          <a:p>
            <a:r>
              <a:rPr lang="en-GB" dirty="0"/>
              <a:t>Broadening project impact.</a:t>
            </a:r>
          </a:p>
          <a:p>
            <a:r>
              <a:rPr lang="en-GB" dirty="0"/>
              <a:t>Moral imperative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F0581C0-BFF0-9B92-674C-DCC253CD5B3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9E92C8-E806-306A-E909-563D4B20E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992" y="340960"/>
            <a:ext cx="4417358" cy="4296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396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2C95E-6DD6-E855-9259-F1563BA12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What is FAIR?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4570F-A451-9D72-D5A1-A07BAE4D3A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1" y="1369219"/>
            <a:ext cx="5037364" cy="3263504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Rather recent </a:t>
            </a:r>
            <a:r>
              <a:rPr lang="en-GB" i="1" dirty="0"/>
              <a:t>data management</a:t>
            </a:r>
            <a:r>
              <a:rPr lang="en-GB" dirty="0"/>
              <a:t> and </a:t>
            </a:r>
            <a:r>
              <a:rPr lang="en-GB" i="1" dirty="0"/>
              <a:t>stewardship</a:t>
            </a:r>
            <a:r>
              <a:rPr lang="en-GB" dirty="0"/>
              <a:t> standards: </a:t>
            </a:r>
            <a:r>
              <a:rPr lang="en-GB" b="1" i="0" dirty="0">
                <a:solidFill>
                  <a:srgbClr val="222222"/>
                </a:solidFill>
                <a:effectLst/>
                <a:latin typeface="-apple-system"/>
              </a:rPr>
              <a:t>“The intent is that these may act as a guideline for those wishing to enhance the reusability of their data holdings.”</a:t>
            </a:r>
          </a:p>
          <a:p>
            <a:r>
              <a:rPr lang="en-GB" dirty="0">
                <a:solidFill>
                  <a:srgbClr val="222222"/>
                </a:solidFill>
                <a:latin typeface="-apple-system"/>
              </a:rPr>
              <a:t>Findable – Persistent identifiers, rich metadata, indexed</a:t>
            </a:r>
          </a:p>
          <a:p>
            <a:r>
              <a:rPr lang="en-GB" dirty="0">
                <a:solidFill>
                  <a:srgbClr val="222222"/>
                </a:solidFill>
                <a:latin typeface="-apple-system"/>
              </a:rPr>
              <a:t>Accessible – Via standard protocol, authorization procedure if necessary</a:t>
            </a:r>
          </a:p>
          <a:p>
            <a:r>
              <a:rPr lang="en-GB" dirty="0">
                <a:solidFill>
                  <a:srgbClr val="222222"/>
                </a:solidFill>
                <a:latin typeface="-apple-system"/>
              </a:rPr>
              <a:t>Interoperable – Can be incorporated in other workflows</a:t>
            </a:r>
          </a:p>
          <a:p>
            <a:r>
              <a:rPr lang="en-GB" dirty="0">
                <a:solidFill>
                  <a:srgbClr val="222222"/>
                </a:solidFill>
                <a:latin typeface="-apple-system"/>
              </a:rPr>
              <a:t>Reusable – Licensing / domain standards / documentation</a:t>
            </a:r>
            <a:endParaRPr lang="en-GB" dirty="0"/>
          </a:p>
        </p:txBody>
      </p: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575F3D62-BE30-947E-7123-FE3E3784410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058" y="646676"/>
            <a:ext cx="2817291" cy="28172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3B4417-A6C4-6964-640F-96CEC6547545}"/>
              </a:ext>
            </a:extLst>
          </p:cNvPr>
          <p:cNvSpPr txBox="1"/>
          <p:nvPr/>
        </p:nvSpPr>
        <p:spPr>
          <a:xfrm>
            <a:off x="5751739" y="3407498"/>
            <a:ext cx="3302454" cy="7158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Wilkinson, M., Dumontier, M., </a:t>
            </a:r>
            <a:r>
              <a:rPr lang="en-GB" sz="1013" b="0" i="0" dirty="0" err="1">
                <a:solidFill>
                  <a:srgbClr val="222222"/>
                </a:solidFill>
                <a:effectLst/>
                <a:latin typeface="-apple-system"/>
              </a:rPr>
              <a:t>Aalbersberg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, I. </a:t>
            </a:r>
            <a:r>
              <a:rPr lang="en-GB" sz="1013" b="0" i="1" dirty="0">
                <a:solidFill>
                  <a:srgbClr val="222222"/>
                </a:solidFill>
                <a:effectLst/>
                <a:latin typeface="-apple-system"/>
              </a:rPr>
              <a:t>et al.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 The FAIR Guiding Principles for scientific data management and stewardship. </a:t>
            </a:r>
            <a:r>
              <a:rPr lang="en-GB" sz="1013" b="0" i="1" dirty="0">
                <a:solidFill>
                  <a:srgbClr val="222222"/>
                </a:solidFill>
                <a:effectLst/>
                <a:latin typeface="-apple-system"/>
              </a:rPr>
              <a:t>Sci Data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GB" sz="1013" b="1" i="0" dirty="0">
                <a:solidFill>
                  <a:srgbClr val="222222"/>
                </a:solidFill>
                <a:effectLst/>
                <a:latin typeface="-apple-system"/>
              </a:rPr>
              <a:t>3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, 160018 (</a:t>
            </a:r>
            <a:r>
              <a:rPr lang="en-GB" sz="1013" b="1" i="0" dirty="0">
                <a:solidFill>
                  <a:srgbClr val="222222"/>
                </a:solidFill>
                <a:effectLst/>
                <a:latin typeface="-apple-system"/>
              </a:rPr>
              <a:t>2016</a:t>
            </a:r>
            <a:r>
              <a:rPr lang="en-GB" sz="1013" b="0" i="0" dirty="0">
                <a:solidFill>
                  <a:srgbClr val="222222"/>
                </a:solidFill>
                <a:effectLst/>
                <a:latin typeface="-apple-system"/>
              </a:rPr>
              <a:t>). https://doi.org/10.1038/sdata.2016.18</a:t>
            </a:r>
            <a:endParaRPr lang="en-GB" sz="1013" dirty="0"/>
          </a:p>
        </p:txBody>
      </p:sp>
    </p:spTree>
    <p:extLst>
      <p:ext uri="{BB962C8B-B14F-4D97-AF65-F5344CB8AC3E}">
        <p14:creationId xmlns:p14="http://schemas.microsoft.com/office/powerpoint/2010/main" val="3629978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28E3-1C03-9141-5859-CAEB89DA6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Share data &amp; materials: What’s FAIR?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28580-BF4A-BFDC-5B71-9899937857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0387958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Props1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33272</TotalTime>
  <Words>441</Words>
  <Application>Microsoft Office PowerPoint</Application>
  <PresentationFormat>On-screen Show (16:9)</PresentationFormat>
  <Paragraphs>53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-apple-system</vt:lpstr>
      <vt:lpstr>Arial</vt:lpstr>
      <vt:lpstr>Calibri</vt:lpstr>
      <vt:lpstr>Calibri Light</vt:lpstr>
      <vt:lpstr>Georgia</vt:lpstr>
      <vt:lpstr>Lucida Grande</vt:lpstr>
      <vt:lpstr>UoL Powerpoint Guidelines Accessibility Design</vt:lpstr>
      <vt:lpstr>Office Theme</vt:lpstr>
      <vt:lpstr>Day 3: Sharing plans, data and code</vt:lpstr>
      <vt:lpstr>Session 3: Publishing</vt:lpstr>
      <vt:lpstr>Pre-printing</vt:lpstr>
      <vt:lpstr>Reporting guidelines</vt:lpstr>
      <vt:lpstr>Pick a journal</vt:lpstr>
      <vt:lpstr>Data and materials sharing</vt:lpstr>
      <vt:lpstr>Why share data / Materials</vt:lpstr>
      <vt:lpstr>What is FAIR?</vt:lpstr>
      <vt:lpstr>Share data &amp; materials: What’s FAIR?</vt:lpstr>
      <vt:lpstr>Practicalities in sharing data</vt:lpstr>
      <vt:lpstr>Peer review</vt:lpstr>
      <vt:lpstr>Manuscript versions</vt:lpstr>
      <vt:lpstr>Workshop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Souto, David (Dr.)</cp:lastModifiedBy>
  <cp:revision>502</cp:revision>
  <cp:lastPrinted>2020-07-06T08:56:06Z</cp:lastPrinted>
  <dcterms:created xsi:type="dcterms:W3CDTF">2020-04-08T13:53:01Z</dcterms:created>
  <dcterms:modified xsi:type="dcterms:W3CDTF">2025-05-09T12:12:40Z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